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77" r:id="rId6"/>
    <p:sldId id="269" r:id="rId7"/>
    <p:sldId id="271" r:id="rId8"/>
    <p:sldId id="270" r:id="rId9"/>
    <p:sldId id="260" r:id="rId10"/>
    <p:sldId id="261" r:id="rId11"/>
    <p:sldId id="262" r:id="rId12"/>
    <p:sldId id="272" r:id="rId13"/>
    <p:sldId id="276" r:id="rId14"/>
    <p:sldId id="275" r:id="rId15"/>
    <p:sldId id="263" r:id="rId16"/>
    <p:sldId id="264" r:id="rId17"/>
    <p:sldId id="265" r:id="rId18"/>
    <p:sldId id="266" r:id="rId19"/>
    <p:sldId id="267" r:id="rId20"/>
    <p:sldId id="268" r:id="rId21"/>
  </p:sldIdLst>
  <p:sldSz cx="14630400" cy="8229600"/>
  <p:notesSz cx="8229600" cy="14630400"/>
  <p:embeddedFontLst>
    <p:embeddedFont>
      <p:font typeface="Bahnschrift" panose="020B0502040204020203" pitchFamily="34" charset="0"/>
      <p:regular r:id="rId23"/>
      <p:bold r:id="rId24"/>
    </p:embeddedFont>
    <p:embeddedFont>
      <p:font typeface="Cabin" panose="020B0604020202020204" charset="0"/>
      <p:regular r:id="rId25"/>
    </p:embeddedFont>
    <p:embeddedFont>
      <p:font typeface="Unbounded" panose="020B0604020202020204" charset="0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128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500" autoAdjust="0"/>
    <p:restoredTop sz="94610"/>
  </p:normalViewPr>
  <p:slideViewPr>
    <p:cSldViewPr snapToGrid="0" snapToObjects="1">
      <p:cViewPr varScale="1">
        <p:scale>
          <a:sx n="70" d="100"/>
          <a:sy n="70" d="100"/>
        </p:scale>
        <p:origin x="10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yyub Oruczade" userId="35797262de350423" providerId="LiveId" clId="{77E75FAC-2E11-45D4-A62F-6F8E3B546CB9}"/>
    <pc:docChg chg="undo custSel addSld delSld modSld sldOrd">
      <pc:chgData name="Eyyub Oruczade" userId="35797262de350423" providerId="LiveId" clId="{77E75FAC-2E11-45D4-A62F-6F8E3B546CB9}" dt="2025-05-13T11:18:07.394" v="55" actId="1076"/>
      <pc:docMkLst>
        <pc:docMk/>
      </pc:docMkLst>
      <pc:sldChg chg="ord">
        <pc:chgData name="Eyyub Oruczade" userId="35797262de350423" providerId="LiveId" clId="{77E75FAC-2E11-45D4-A62F-6F8E3B546CB9}" dt="2025-05-13T11:16:00.335" v="32"/>
        <pc:sldMkLst>
          <pc:docMk/>
          <pc:sldMk cId="1284979542" sldId="272"/>
        </pc:sldMkLst>
      </pc:sldChg>
      <pc:sldChg chg="new del">
        <pc:chgData name="Eyyub Oruczade" userId="35797262de350423" providerId="LiveId" clId="{77E75FAC-2E11-45D4-A62F-6F8E3B546CB9}" dt="2025-05-13T11:11:09.384" v="1" actId="680"/>
        <pc:sldMkLst>
          <pc:docMk/>
          <pc:sldMk cId="2290447884" sldId="274"/>
        </pc:sldMkLst>
      </pc:sldChg>
      <pc:sldChg chg="new del">
        <pc:chgData name="Eyyub Oruczade" userId="35797262de350423" providerId="LiveId" clId="{77E75FAC-2E11-45D4-A62F-6F8E3B546CB9}" dt="2025-05-13T11:11:33.805" v="6" actId="47"/>
        <pc:sldMkLst>
          <pc:docMk/>
          <pc:sldMk cId="2358485496" sldId="274"/>
        </pc:sldMkLst>
      </pc:sldChg>
      <pc:sldChg chg="addSp delSp modSp add mod ord">
        <pc:chgData name="Eyyub Oruczade" userId="35797262de350423" providerId="LiveId" clId="{77E75FAC-2E11-45D4-A62F-6F8E3B546CB9}" dt="2025-05-13T11:18:07.394" v="55" actId="1076"/>
        <pc:sldMkLst>
          <pc:docMk/>
          <pc:sldMk cId="2633287824" sldId="275"/>
        </pc:sldMkLst>
        <pc:spChg chg="del">
          <ac:chgData name="Eyyub Oruczade" userId="35797262de350423" providerId="LiveId" clId="{77E75FAC-2E11-45D4-A62F-6F8E3B546CB9}" dt="2025-05-13T11:12:24.129" v="13" actId="478"/>
          <ac:spMkLst>
            <pc:docMk/>
            <pc:sldMk cId="2633287824" sldId="275"/>
            <ac:spMk id="2" creationId="{D8D76BCA-8041-4056-854D-A2C7F831D0AA}"/>
          </ac:spMkLst>
        </pc:spChg>
        <pc:spChg chg="add del mod">
          <ac:chgData name="Eyyub Oruczade" userId="35797262de350423" providerId="LiveId" clId="{77E75FAC-2E11-45D4-A62F-6F8E3B546CB9}" dt="2025-05-13T11:12:32.804" v="19"/>
          <ac:spMkLst>
            <pc:docMk/>
            <pc:sldMk cId="2633287824" sldId="275"/>
            <ac:spMk id="6" creationId="{BE5E4A80-79AE-42F3-B055-F3D2B5E60C92}"/>
          </ac:spMkLst>
        </pc:spChg>
        <pc:spChg chg="add mod">
          <ac:chgData name="Eyyub Oruczade" userId="35797262de350423" providerId="LiveId" clId="{77E75FAC-2E11-45D4-A62F-6F8E3B546CB9}" dt="2025-05-13T11:17:25.112" v="46" actId="1076"/>
          <ac:spMkLst>
            <pc:docMk/>
            <pc:sldMk cId="2633287824" sldId="275"/>
            <ac:spMk id="7" creationId="{C167413A-FB04-4452-BC33-DDA406AEC26F}"/>
          </ac:spMkLst>
        </pc:spChg>
        <pc:picChg chg="del">
          <ac:chgData name="Eyyub Oruczade" userId="35797262de350423" providerId="LiveId" clId="{77E75FAC-2E11-45D4-A62F-6F8E3B546CB9}" dt="2025-05-13T11:11:27.550" v="4" actId="478"/>
          <ac:picMkLst>
            <pc:docMk/>
            <pc:sldMk cId="2633287824" sldId="275"/>
            <ac:picMk id="4" creationId="{C8AC1648-6D58-40DF-BB11-D532B21DCDFE}"/>
          </ac:picMkLst>
        </pc:picChg>
        <pc:picChg chg="add mod modCrop">
          <ac:chgData name="Eyyub Oruczade" userId="35797262de350423" providerId="LiveId" clId="{77E75FAC-2E11-45D4-A62F-6F8E3B546CB9}" dt="2025-05-13T11:18:07.394" v="55" actId="1076"/>
          <ac:picMkLst>
            <pc:docMk/>
            <pc:sldMk cId="2633287824" sldId="275"/>
            <ac:picMk id="8" creationId="{B795C397-8CAD-43CA-BE69-88F76C4F26EF}"/>
          </ac:picMkLst>
        </pc:picChg>
      </pc:sldChg>
      <pc:sldChg chg="addSp modSp add mod ord">
        <pc:chgData name="Eyyub Oruczade" userId="35797262de350423" providerId="LiveId" clId="{77E75FAC-2E11-45D4-A62F-6F8E3B546CB9}" dt="2025-05-13T11:16:42.235" v="37" actId="1076"/>
        <pc:sldMkLst>
          <pc:docMk/>
          <pc:sldMk cId="2398856528" sldId="276"/>
        </pc:sldMkLst>
        <pc:spChg chg="mod">
          <ac:chgData name="Eyyub Oruczade" userId="35797262de350423" providerId="LiveId" clId="{77E75FAC-2E11-45D4-A62F-6F8E3B546CB9}" dt="2025-05-13T11:16:42.235" v="37" actId="1076"/>
          <ac:spMkLst>
            <pc:docMk/>
            <pc:sldMk cId="2398856528" sldId="276"/>
            <ac:spMk id="2" creationId="{D8D76BCA-8041-4056-854D-A2C7F831D0AA}"/>
          </ac:spMkLst>
        </pc:spChg>
        <pc:picChg chg="add mod">
          <ac:chgData name="Eyyub Oruczade" userId="35797262de350423" providerId="LiveId" clId="{77E75FAC-2E11-45D4-A62F-6F8E3B546CB9}" dt="2025-05-13T11:16:40.009" v="36" actId="1076"/>
          <ac:picMkLst>
            <pc:docMk/>
            <pc:sldMk cId="2398856528" sldId="276"/>
            <ac:picMk id="4" creationId="{33F21D7B-5D1E-4491-A145-6AC1F8A99E8F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26304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5360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667A454-A4F0-4D7A-ACDE-AE6E349DEA9B}"/>
              </a:ext>
            </a:extLst>
          </p:cNvPr>
          <p:cNvSpPr/>
          <p:nvPr/>
        </p:nvSpPr>
        <p:spPr>
          <a:xfrm>
            <a:off x="12003825" y="7108267"/>
            <a:ext cx="2512275" cy="1007034"/>
          </a:xfrm>
          <a:prstGeom prst="rect">
            <a:avLst/>
          </a:prstGeom>
          <a:solidFill>
            <a:srgbClr val="112836"/>
          </a:solidFill>
          <a:ln>
            <a:solidFill>
              <a:srgbClr val="1128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059321"/>
            <a:ext cx="7468553" cy="2112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P&amp;G Data Science Case – Product Strategy Insights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1034574" y="5289668"/>
            <a:ext cx="7468553" cy="10095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CAD6DE"/>
                </a:solidFill>
                <a:latin typeface="Bahnschrift" panose="020B0502040204020203" pitchFamily="34" charset="0"/>
                <a:ea typeface="Cabin" pitchFamily="34" charset="-122"/>
                <a:cs typeface="Cabin" pitchFamily="34" charset="-120"/>
              </a:rPr>
              <a:t>Ayyub </a:t>
            </a:r>
            <a:r>
              <a:rPr lang="en-US" sz="2400" b="1" dirty="0" err="1">
                <a:solidFill>
                  <a:srgbClr val="CAD6DE"/>
                </a:solidFill>
                <a:latin typeface="Bahnschrift" panose="020B0502040204020203" pitchFamily="34" charset="0"/>
                <a:ea typeface="Cabin" pitchFamily="34" charset="-122"/>
                <a:cs typeface="Cabin" pitchFamily="34" charset="-120"/>
              </a:rPr>
              <a:t>Orujzade</a:t>
            </a:r>
            <a:endParaRPr lang="en-US" sz="2400" b="1" dirty="0">
              <a:solidFill>
                <a:srgbClr val="CAD6DE"/>
              </a:solidFill>
              <a:latin typeface="Bahnschrift" panose="020B0502040204020203" pitchFamily="34" charset="0"/>
              <a:ea typeface="Cabin" pitchFamily="34" charset="-122"/>
              <a:cs typeface="Cabin" pitchFamily="34" charset="-120"/>
            </a:endParaRPr>
          </a:p>
          <a:p>
            <a:pPr marL="0" indent="0" algn="ctr">
              <a:lnSpc>
                <a:spcPts val="3000"/>
              </a:lnSpc>
              <a:buNone/>
            </a:pPr>
            <a:r>
              <a:rPr lang="en-US" sz="2400" b="1" dirty="0" err="1">
                <a:solidFill>
                  <a:srgbClr val="CAD6DE"/>
                </a:solidFill>
                <a:latin typeface="Bahnschrift" panose="020B0502040204020203" pitchFamily="34" charset="0"/>
                <a:ea typeface="Cabin" pitchFamily="34" charset="-122"/>
                <a:cs typeface="Cabin" pitchFamily="34" charset="-120"/>
              </a:rPr>
              <a:t>Bhupender</a:t>
            </a:r>
            <a:r>
              <a:rPr lang="en-US" sz="2400" b="1" dirty="0">
                <a:solidFill>
                  <a:srgbClr val="CAD6DE"/>
                </a:solidFill>
                <a:latin typeface="Bahnschrift" panose="020B0502040204020203" pitchFamily="34" charset="0"/>
                <a:ea typeface="Cabin" pitchFamily="34" charset="-122"/>
                <a:cs typeface="Cabin" pitchFamily="34" charset="-120"/>
              </a:rPr>
              <a:t> Bhupender</a:t>
            </a:r>
            <a:endParaRPr lang="en-US" sz="2400" b="1" dirty="0">
              <a:latin typeface="Bahnschrift" panose="020B050204020402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981AA1A-8E0D-493D-9186-6688C9947F5D}"/>
              </a:ext>
            </a:extLst>
          </p:cNvPr>
          <p:cNvSpPr txBox="1"/>
          <p:nvPr/>
        </p:nvSpPr>
        <p:spPr>
          <a:xfrm>
            <a:off x="4051301" y="7678870"/>
            <a:ext cx="1435100" cy="4378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00" b="1" dirty="0">
                <a:solidFill>
                  <a:srgbClr val="CAD6DE"/>
                </a:solidFill>
                <a:latin typeface="Bahnschrift" panose="020B0502040204020203" pitchFamily="34" charset="0"/>
                <a:ea typeface="Cabin" pitchFamily="34" charset="-122"/>
                <a:cs typeface="Cabin" pitchFamily="34" charset="-120"/>
              </a:rPr>
              <a:t>May 2025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325291"/>
            <a:ext cx="12954952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Hypothesis 2: ESG &amp; Consumer Impact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433161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Statement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4922877"/>
            <a:ext cx="61855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ESG improvements do not reduce consumer satisfaction or demand.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7614761" y="433161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Importance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614761" y="4922877"/>
            <a:ext cx="61855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Supports P&amp;G's goal to lead in sustainability without harming sales.</a:t>
            </a:r>
            <a:endParaRPr lang="en-US" sz="185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4E90240-5E5C-4031-90D2-08365DA54E49}"/>
              </a:ext>
            </a:extLst>
          </p:cNvPr>
          <p:cNvSpPr/>
          <p:nvPr/>
        </p:nvSpPr>
        <p:spPr>
          <a:xfrm>
            <a:off x="12003825" y="7108267"/>
            <a:ext cx="2512275" cy="1007034"/>
          </a:xfrm>
          <a:prstGeom prst="rect">
            <a:avLst/>
          </a:prstGeom>
          <a:solidFill>
            <a:srgbClr val="112836"/>
          </a:solidFill>
          <a:ln>
            <a:solidFill>
              <a:srgbClr val="1128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8E81F7C-E358-4F2D-8A1C-0B3BFB86A8CB}"/>
              </a:ext>
            </a:extLst>
          </p:cNvPr>
          <p:cNvSpPr/>
          <p:nvPr/>
        </p:nvSpPr>
        <p:spPr>
          <a:xfrm>
            <a:off x="12003825" y="7108267"/>
            <a:ext cx="2512275" cy="1007034"/>
          </a:xfrm>
          <a:prstGeom prst="rect">
            <a:avLst/>
          </a:prstGeom>
          <a:solidFill>
            <a:srgbClr val="112836"/>
          </a:solidFill>
          <a:ln>
            <a:solidFill>
              <a:srgbClr val="1128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648063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Hypothesis 2: Methodology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3415070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sp>
        <p:nvSpPr>
          <p:cNvPr id="5" name="Text 2"/>
          <p:cNvSpPr/>
          <p:nvPr/>
        </p:nvSpPr>
        <p:spPr>
          <a:xfrm>
            <a:off x="1615559" y="349734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Data Collected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615559" y="3992880"/>
            <a:ext cx="669071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CO₂ emissions, water consumption, plastic waste metrics over years and countries.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837724" y="5237678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sp>
        <p:nvSpPr>
          <p:cNvPr id="8" name="Text 5"/>
          <p:cNvSpPr/>
          <p:nvPr/>
        </p:nvSpPr>
        <p:spPr>
          <a:xfrm>
            <a:off x="1615559" y="531995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Approach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615559" y="5815489"/>
            <a:ext cx="669071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Cleaned and aligned data; compared sustainability trends to consumer metrics.</a:t>
            </a:r>
            <a:endParaRPr lang="en-US" sz="18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D8D76BCA-8041-4056-854D-A2C7F831D0AA}"/>
              </a:ext>
            </a:extLst>
          </p:cNvPr>
          <p:cNvSpPr/>
          <p:nvPr/>
        </p:nvSpPr>
        <p:spPr>
          <a:xfrm>
            <a:off x="5662434" y="210911"/>
            <a:ext cx="3305532" cy="4131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250"/>
              </a:lnSpc>
              <a:buNone/>
            </a:pPr>
            <a:r>
              <a:rPr lang="en-US" sz="2600" dirty="0">
                <a:solidFill>
                  <a:srgbClr val="FFFFFF"/>
                </a:solidFill>
                <a:latin typeface="Bahnschrift" panose="020B0502040204020203" pitchFamily="34" charset="0"/>
                <a:ea typeface="Fraunces Medium" pitchFamily="34" charset="-122"/>
                <a:cs typeface="Fraunces Medium" pitchFamily="34" charset="-120"/>
              </a:rPr>
              <a:t>ESG Trends &amp; Metrics</a:t>
            </a:r>
            <a:endParaRPr lang="en-US" sz="2600" dirty="0">
              <a:latin typeface="Bahnschrift" panose="020B050204020402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918119C-BF00-4D9E-9707-E149DE009CFA}"/>
              </a:ext>
            </a:extLst>
          </p:cNvPr>
          <p:cNvSpPr/>
          <p:nvPr/>
        </p:nvSpPr>
        <p:spPr>
          <a:xfrm>
            <a:off x="12003825" y="7108267"/>
            <a:ext cx="2512275" cy="1007034"/>
          </a:xfrm>
          <a:prstGeom prst="rect">
            <a:avLst/>
          </a:prstGeom>
          <a:solidFill>
            <a:srgbClr val="112836"/>
          </a:solidFill>
          <a:ln>
            <a:solidFill>
              <a:srgbClr val="1128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E79E632-6696-49BD-B91A-7A8A492009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4253" y="1178256"/>
            <a:ext cx="7981846" cy="6433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9795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D8D76BCA-8041-4056-854D-A2C7F831D0AA}"/>
              </a:ext>
            </a:extLst>
          </p:cNvPr>
          <p:cNvSpPr/>
          <p:nvPr/>
        </p:nvSpPr>
        <p:spPr>
          <a:xfrm>
            <a:off x="4282812" y="411242"/>
            <a:ext cx="6064774" cy="4131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250"/>
              </a:lnSpc>
              <a:buNone/>
            </a:pPr>
            <a:r>
              <a:rPr lang="en-US" sz="2600" dirty="0">
                <a:solidFill>
                  <a:srgbClr val="FFFFFF"/>
                </a:solidFill>
                <a:latin typeface="Bahnschrift" panose="020B0502040204020203" pitchFamily="34" charset="0"/>
                <a:ea typeface="Fraunces Medium" pitchFamily="34" charset="-122"/>
                <a:cs typeface="Fraunces Medium" pitchFamily="34" charset="-120"/>
              </a:rPr>
              <a:t>Bar chart of top ESG-stressed countries</a:t>
            </a:r>
            <a:endParaRPr lang="en-US" sz="2600" dirty="0">
              <a:latin typeface="Bahnschrift" panose="020B050204020402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918119C-BF00-4D9E-9707-E149DE009CFA}"/>
              </a:ext>
            </a:extLst>
          </p:cNvPr>
          <p:cNvSpPr/>
          <p:nvPr/>
        </p:nvSpPr>
        <p:spPr>
          <a:xfrm>
            <a:off x="12003825" y="7108267"/>
            <a:ext cx="2512275" cy="1007034"/>
          </a:xfrm>
          <a:prstGeom prst="rect">
            <a:avLst/>
          </a:prstGeom>
          <a:solidFill>
            <a:srgbClr val="112836"/>
          </a:solidFill>
          <a:ln>
            <a:solidFill>
              <a:srgbClr val="1128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F21D7B-5D1E-4491-A145-6AC1F8A99E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185" y="1199454"/>
            <a:ext cx="12946029" cy="6412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8565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918119C-BF00-4D9E-9707-E149DE009CFA}"/>
              </a:ext>
            </a:extLst>
          </p:cNvPr>
          <p:cNvSpPr/>
          <p:nvPr/>
        </p:nvSpPr>
        <p:spPr>
          <a:xfrm>
            <a:off x="12003825" y="7108267"/>
            <a:ext cx="2512275" cy="1007034"/>
          </a:xfrm>
          <a:prstGeom prst="rect">
            <a:avLst/>
          </a:prstGeom>
          <a:solidFill>
            <a:srgbClr val="112836"/>
          </a:solidFill>
          <a:ln>
            <a:solidFill>
              <a:srgbClr val="1128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 0">
            <a:extLst>
              <a:ext uri="{FF2B5EF4-FFF2-40B4-BE49-F238E27FC236}">
                <a16:creationId xmlns:a16="http://schemas.microsoft.com/office/drawing/2014/main" id="{C167413A-FB04-4452-BC33-DDA406AEC26F}"/>
              </a:ext>
            </a:extLst>
          </p:cNvPr>
          <p:cNvSpPr/>
          <p:nvPr/>
        </p:nvSpPr>
        <p:spPr>
          <a:xfrm>
            <a:off x="4009668" y="415488"/>
            <a:ext cx="6064774" cy="4131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250"/>
              </a:lnSpc>
              <a:buNone/>
            </a:pPr>
            <a:r>
              <a:rPr lang="en-US" sz="2600" dirty="0">
                <a:solidFill>
                  <a:srgbClr val="FFFFFF"/>
                </a:solidFill>
                <a:latin typeface="Bahnschrift" panose="020B0502040204020203" pitchFamily="34" charset="0"/>
                <a:ea typeface="Fraunces Medium" pitchFamily="34" charset="-122"/>
                <a:cs typeface="Fraunces Medium" pitchFamily="34" charset="-120"/>
              </a:rPr>
              <a:t>Product strategy mapping table</a:t>
            </a:r>
            <a:endParaRPr lang="en-US" sz="2600" dirty="0">
              <a:latin typeface="Bahnschrift" panose="020B0502040204020203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795C397-8CAD-43CA-BE69-88F76C4F26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0" t="24226" b="16825"/>
          <a:stretch/>
        </p:blipFill>
        <p:spPr>
          <a:xfrm>
            <a:off x="225592" y="2040791"/>
            <a:ext cx="14179216" cy="4148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2878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677239"/>
            <a:ext cx="846832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Hypothesis 2: Conclusion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97954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Findings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4570809"/>
            <a:ext cx="61855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ESG improvements show no negative consumer effects; potentially positive.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7614761" y="397954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Conclusion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614761" y="4570809"/>
            <a:ext cx="61855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Supports hypothesis: ESG strategy is neutral or enhances consumer experience.</a:t>
            </a:r>
            <a:endParaRPr lang="en-US" sz="185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5E6FA5D-67AF-4489-A0E0-B81F0EAC3670}"/>
              </a:ext>
            </a:extLst>
          </p:cNvPr>
          <p:cNvSpPr/>
          <p:nvPr/>
        </p:nvSpPr>
        <p:spPr>
          <a:xfrm>
            <a:off x="12003825" y="7108267"/>
            <a:ext cx="2512275" cy="1007034"/>
          </a:xfrm>
          <a:prstGeom prst="rect">
            <a:avLst/>
          </a:prstGeom>
          <a:solidFill>
            <a:srgbClr val="112836"/>
          </a:solidFill>
          <a:ln>
            <a:solidFill>
              <a:srgbClr val="1128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1D0BF6F-5888-48B5-AF53-464F6B6BFE07}"/>
              </a:ext>
            </a:extLst>
          </p:cNvPr>
          <p:cNvSpPr/>
          <p:nvPr/>
        </p:nvSpPr>
        <p:spPr>
          <a:xfrm>
            <a:off x="12003825" y="7108267"/>
            <a:ext cx="2512275" cy="1007034"/>
          </a:xfrm>
          <a:prstGeom prst="rect">
            <a:avLst/>
          </a:prstGeom>
          <a:solidFill>
            <a:srgbClr val="112836"/>
          </a:solidFill>
          <a:ln>
            <a:solidFill>
              <a:srgbClr val="1128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-2143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754386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Hypothesis 3: ESG Data Gaps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3521393"/>
            <a:ext cx="7468553" cy="1357193"/>
          </a:xfrm>
          <a:prstGeom prst="roundRect">
            <a:avLst>
              <a:gd name="adj" fmla="val 2646"/>
            </a:avLst>
          </a:prstGeom>
          <a:solidFill>
            <a:srgbClr val="304755"/>
          </a:solidFill>
          <a:ln/>
        </p:spPr>
      </p:sp>
      <p:sp>
        <p:nvSpPr>
          <p:cNvPr id="5" name="Text 2"/>
          <p:cNvSpPr/>
          <p:nvPr/>
        </p:nvSpPr>
        <p:spPr>
          <a:xfrm>
            <a:off x="1077039" y="376070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Claim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77039" y="4256246"/>
            <a:ext cx="698992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Insufficient data to recommend ESG focus areas by product or region.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837724" y="5117902"/>
            <a:ext cx="7468553" cy="1357193"/>
          </a:xfrm>
          <a:prstGeom prst="roundRect">
            <a:avLst>
              <a:gd name="adj" fmla="val 2646"/>
            </a:avLst>
          </a:prstGeom>
          <a:solidFill>
            <a:srgbClr val="304755"/>
          </a:solidFill>
          <a:ln/>
        </p:spPr>
      </p:sp>
      <p:sp>
        <p:nvSpPr>
          <p:cNvPr id="8" name="Text 5"/>
          <p:cNvSpPr/>
          <p:nvPr/>
        </p:nvSpPr>
        <p:spPr>
          <a:xfrm>
            <a:off x="1077039" y="535721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Significance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77039" y="5852755"/>
            <a:ext cx="698992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Accurate targeting requires granular, region-specific ESG data.</a:t>
            </a:r>
            <a:endParaRPr lang="en-US" sz="185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648063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Hypothesis 3: Data Analysis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324124" y="3415070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sp>
        <p:nvSpPr>
          <p:cNvPr id="5" name="Text 2"/>
          <p:cNvSpPr/>
          <p:nvPr/>
        </p:nvSpPr>
        <p:spPr>
          <a:xfrm>
            <a:off x="7101959" y="349734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Analysis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101959" y="3992880"/>
            <a:ext cx="669071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Reviewed ESG data for regional, temporal, and product relevance gaps.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6324124" y="5237678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sp>
        <p:nvSpPr>
          <p:cNvPr id="8" name="Text 5"/>
          <p:cNvSpPr/>
          <p:nvPr/>
        </p:nvSpPr>
        <p:spPr>
          <a:xfrm>
            <a:off x="7101959" y="531995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Findings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101959" y="5815489"/>
            <a:ext cx="669071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Most data lacks product-region granularity; highly aggregated overall.</a:t>
            </a:r>
            <a:endParaRPr lang="en-US" sz="185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81B6B54-7957-4F5C-98EC-9E5FF651E2C1}"/>
              </a:ext>
            </a:extLst>
          </p:cNvPr>
          <p:cNvSpPr/>
          <p:nvPr/>
        </p:nvSpPr>
        <p:spPr>
          <a:xfrm>
            <a:off x="12003825" y="7108267"/>
            <a:ext cx="2512275" cy="1007034"/>
          </a:xfrm>
          <a:prstGeom prst="rect">
            <a:avLst/>
          </a:prstGeom>
          <a:solidFill>
            <a:srgbClr val="112836"/>
          </a:solidFill>
          <a:ln>
            <a:solidFill>
              <a:srgbClr val="1128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928568"/>
            <a:ext cx="7468553" cy="2112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Hypothesis </a:t>
            </a:r>
            <a:r>
              <a:rPr lang="ru-RU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3</a:t>
            </a: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 Conclusion: Need for Granular ESG Data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324124" y="3399592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sp>
        <p:nvSpPr>
          <p:cNvPr id="5" name="Text 2"/>
          <p:cNvSpPr/>
          <p:nvPr/>
        </p:nvSpPr>
        <p:spPr>
          <a:xfrm>
            <a:off x="7101959" y="3481864"/>
            <a:ext cx="2806898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Generalized ESG Data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101959" y="4329351"/>
            <a:ext cx="2806898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Lacks precision for strategic targeting and actionable insights.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10208062" y="3399592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sp>
        <p:nvSpPr>
          <p:cNvPr id="8" name="Text 5"/>
          <p:cNvSpPr/>
          <p:nvPr/>
        </p:nvSpPr>
        <p:spPr>
          <a:xfrm>
            <a:off x="10985897" y="3481864"/>
            <a:ext cx="2806898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Hypothesis Confirmed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985897" y="4329351"/>
            <a:ext cx="2806898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More granular, product-level, and localized ESG metrics are essential.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6324124" y="5957173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sp>
        <p:nvSpPr>
          <p:cNvPr id="11" name="Text 8"/>
          <p:cNvSpPr/>
          <p:nvPr/>
        </p:nvSpPr>
        <p:spPr>
          <a:xfrm>
            <a:off x="7101959" y="6039445"/>
            <a:ext cx="3718798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Action Recommended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101959" y="6534983"/>
            <a:ext cx="669071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Invest in enhanced ESG data collection for refined strategy formulation.</a:t>
            </a:r>
            <a:endParaRPr lang="en-US" sz="185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0D4CDD8-6425-462A-9320-BBB16A202711}"/>
              </a:ext>
            </a:extLst>
          </p:cNvPr>
          <p:cNvSpPr/>
          <p:nvPr/>
        </p:nvSpPr>
        <p:spPr>
          <a:xfrm>
            <a:off x="12003825" y="7108267"/>
            <a:ext cx="2512275" cy="1007034"/>
          </a:xfrm>
          <a:prstGeom prst="rect">
            <a:avLst/>
          </a:prstGeom>
          <a:solidFill>
            <a:srgbClr val="112836"/>
          </a:solidFill>
          <a:ln>
            <a:solidFill>
              <a:srgbClr val="1128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C9963E58-C188-40E6-A53A-6B6DA26BB7DC}"/>
              </a:ext>
            </a:extLst>
          </p:cNvPr>
          <p:cNvSpPr/>
          <p:nvPr/>
        </p:nvSpPr>
        <p:spPr>
          <a:xfrm>
            <a:off x="12003825" y="7108267"/>
            <a:ext cx="2512275" cy="1007034"/>
          </a:xfrm>
          <a:prstGeom prst="rect">
            <a:avLst/>
          </a:prstGeom>
          <a:solidFill>
            <a:srgbClr val="112836"/>
          </a:solidFill>
          <a:ln>
            <a:solidFill>
              <a:srgbClr val="1128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817007"/>
            <a:ext cx="7468553" cy="20063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42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Final Recommendations for P&amp;G Stakeholders</a:t>
            </a:r>
            <a:endParaRPr lang="en-US" sz="4200" dirty="0"/>
          </a:p>
        </p:txBody>
      </p:sp>
      <p:sp>
        <p:nvSpPr>
          <p:cNvPr id="4" name="Shape 1"/>
          <p:cNvSpPr/>
          <p:nvPr/>
        </p:nvSpPr>
        <p:spPr>
          <a:xfrm>
            <a:off x="837724" y="3164443"/>
            <a:ext cx="170497" cy="834628"/>
          </a:xfrm>
          <a:prstGeom prst="roundRect">
            <a:avLst>
              <a:gd name="adj" fmla="val 20007"/>
            </a:avLst>
          </a:prstGeom>
          <a:solidFill>
            <a:srgbClr val="304755"/>
          </a:solidFill>
          <a:ln/>
        </p:spPr>
      </p:sp>
      <p:sp>
        <p:nvSpPr>
          <p:cNvPr id="5" name="Text 2"/>
          <p:cNvSpPr/>
          <p:nvPr/>
        </p:nvSpPr>
        <p:spPr>
          <a:xfrm>
            <a:off x="1349335" y="3164443"/>
            <a:ext cx="2675334" cy="334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ESG Integration</a:t>
            </a: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1349335" y="3635216"/>
            <a:ext cx="6956941" cy="3638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Continue without consumer impact, ensuring brand alignment.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178838" y="4226481"/>
            <a:ext cx="170497" cy="834628"/>
          </a:xfrm>
          <a:prstGeom prst="roundRect">
            <a:avLst>
              <a:gd name="adj" fmla="val 20007"/>
            </a:avLst>
          </a:prstGeom>
          <a:solidFill>
            <a:srgbClr val="304755"/>
          </a:solidFill>
          <a:ln/>
        </p:spPr>
      </p:sp>
      <p:sp>
        <p:nvSpPr>
          <p:cNvPr id="8" name="Text 5"/>
          <p:cNvSpPr/>
          <p:nvPr/>
        </p:nvSpPr>
        <p:spPr>
          <a:xfrm>
            <a:off x="1690449" y="4226481"/>
            <a:ext cx="3627239" cy="334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Stock Resilience Focus</a:t>
            </a:r>
            <a:endParaRPr lang="en-US" sz="2100" dirty="0"/>
          </a:p>
        </p:txBody>
      </p:sp>
      <p:sp>
        <p:nvSpPr>
          <p:cNvPr id="9" name="Text 6"/>
          <p:cNvSpPr/>
          <p:nvPr/>
        </p:nvSpPr>
        <p:spPr>
          <a:xfrm>
            <a:off x="1690449" y="4697254"/>
            <a:ext cx="6615827" cy="3638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Emphasize product hygiene and stability during disruptions.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1519952" y="5288518"/>
            <a:ext cx="170497" cy="834628"/>
          </a:xfrm>
          <a:prstGeom prst="roundRect">
            <a:avLst>
              <a:gd name="adj" fmla="val 20007"/>
            </a:avLst>
          </a:prstGeom>
          <a:solidFill>
            <a:srgbClr val="304755"/>
          </a:solidFill>
          <a:ln/>
        </p:spPr>
      </p:sp>
      <p:sp>
        <p:nvSpPr>
          <p:cNvPr id="11" name="Text 8"/>
          <p:cNvSpPr/>
          <p:nvPr/>
        </p:nvSpPr>
        <p:spPr>
          <a:xfrm>
            <a:off x="2031563" y="5288518"/>
            <a:ext cx="2690932" cy="334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Data Granularity</a:t>
            </a:r>
            <a:endParaRPr lang="en-US" sz="2100" dirty="0"/>
          </a:p>
        </p:txBody>
      </p:sp>
      <p:sp>
        <p:nvSpPr>
          <p:cNvPr id="12" name="Text 9"/>
          <p:cNvSpPr/>
          <p:nvPr/>
        </p:nvSpPr>
        <p:spPr>
          <a:xfrm>
            <a:off x="2031563" y="5759291"/>
            <a:ext cx="6274713" cy="3638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Enhance ESG metrics to unlock precise 'where to play' insights.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1861066" y="6350556"/>
            <a:ext cx="170497" cy="834628"/>
          </a:xfrm>
          <a:prstGeom prst="roundRect">
            <a:avLst>
              <a:gd name="adj" fmla="val 20007"/>
            </a:avLst>
          </a:prstGeom>
          <a:solidFill>
            <a:srgbClr val="304755"/>
          </a:solidFill>
          <a:ln/>
        </p:spPr>
      </p:sp>
      <p:sp>
        <p:nvSpPr>
          <p:cNvPr id="14" name="Text 11"/>
          <p:cNvSpPr/>
          <p:nvPr/>
        </p:nvSpPr>
        <p:spPr>
          <a:xfrm>
            <a:off x="2372678" y="6350556"/>
            <a:ext cx="3142536" cy="334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Real-time Feedback</a:t>
            </a:r>
            <a:endParaRPr lang="en-US" sz="2100" dirty="0"/>
          </a:p>
        </p:txBody>
      </p:sp>
      <p:sp>
        <p:nvSpPr>
          <p:cNvPr id="15" name="Text 12"/>
          <p:cNvSpPr/>
          <p:nvPr/>
        </p:nvSpPr>
        <p:spPr>
          <a:xfrm>
            <a:off x="2372678" y="6821329"/>
            <a:ext cx="5933599" cy="3638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Implement product-specific feedback mechanisms for agility.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441013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Introduction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324124" y="2504003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sp>
        <p:nvSpPr>
          <p:cNvPr id="5" name="Text 2"/>
          <p:cNvSpPr/>
          <p:nvPr/>
        </p:nvSpPr>
        <p:spPr>
          <a:xfrm>
            <a:off x="7101959" y="2586276"/>
            <a:ext cx="2806898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Project Objective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101959" y="3433763"/>
            <a:ext cx="2806898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Explore product strategy through data on energy, sustainability, COVID, and stocks.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10208062" y="2504003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sp>
        <p:nvSpPr>
          <p:cNvPr id="8" name="Text 5"/>
          <p:cNvSpPr/>
          <p:nvPr/>
        </p:nvSpPr>
        <p:spPr>
          <a:xfrm>
            <a:off x="10985897" y="2586276"/>
            <a:ext cx="2806898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Goal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985897" y="3081814"/>
            <a:ext cx="2806898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Recommend strategies aligned with consumer behavior and ESG goals.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6324124" y="5444609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sp>
        <p:nvSpPr>
          <p:cNvPr id="11" name="Text 8"/>
          <p:cNvSpPr/>
          <p:nvPr/>
        </p:nvSpPr>
        <p:spPr>
          <a:xfrm>
            <a:off x="7101959" y="552688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Hypotheses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101959" y="6022419"/>
            <a:ext cx="669071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Test COVID impact on stock price, ESG consumer impact, ESG data gaps.</a:t>
            </a:r>
            <a:endParaRPr lang="en-US" sz="185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403E59C-8F78-4AD4-9112-720FC79BE6A2}"/>
              </a:ext>
            </a:extLst>
          </p:cNvPr>
          <p:cNvSpPr/>
          <p:nvPr/>
        </p:nvSpPr>
        <p:spPr>
          <a:xfrm>
            <a:off x="12003825" y="7108267"/>
            <a:ext cx="2512275" cy="1007034"/>
          </a:xfrm>
          <a:prstGeom prst="rect">
            <a:avLst/>
          </a:prstGeom>
          <a:solidFill>
            <a:srgbClr val="112836"/>
          </a:solidFill>
          <a:ln>
            <a:solidFill>
              <a:srgbClr val="1128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4F33D729-DD3C-4ED6-875B-AF1E8D674AFD}"/>
              </a:ext>
            </a:extLst>
          </p:cNvPr>
          <p:cNvSpPr txBox="1"/>
          <p:nvPr/>
        </p:nvSpPr>
        <p:spPr>
          <a:xfrm>
            <a:off x="2962503" y="2935705"/>
            <a:ext cx="9041322" cy="11213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ctr">
              <a:lnSpc>
                <a:spcPts val="9623"/>
              </a:lnSpc>
            </a:pPr>
            <a:r>
              <a:rPr lang="en-US" sz="4000" b="1" spc="419" dirty="0">
                <a:solidFill>
                  <a:schemeClr val="accent1">
                    <a:lumMod val="60000"/>
                    <a:lumOff val="40000"/>
                  </a:schemeClr>
                </a:solidFill>
                <a:latin typeface="Bahnschrift" panose="020B0502040204020203" pitchFamily="34" charset="0"/>
                <a:ea typeface="Almarai Bold"/>
                <a:cs typeface="Almarai Bold"/>
                <a:sym typeface="Almarai Bold"/>
              </a:rPr>
              <a:t>THANKS FOR YOUR ATTENTION !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3060C1A-5A21-4C1D-B021-7D53D2602EE7}"/>
              </a:ext>
            </a:extLst>
          </p:cNvPr>
          <p:cNvSpPr/>
          <p:nvPr/>
        </p:nvSpPr>
        <p:spPr>
          <a:xfrm>
            <a:off x="12003825" y="7108266"/>
            <a:ext cx="2626575" cy="1121333"/>
          </a:xfrm>
          <a:prstGeom prst="rect">
            <a:avLst/>
          </a:prstGeom>
          <a:solidFill>
            <a:srgbClr val="112836"/>
          </a:solidFill>
          <a:ln>
            <a:solidFill>
              <a:srgbClr val="1128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92001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371362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Hypothesis 1: COVID vs Stock Price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324124" y="3138368"/>
            <a:ext cx="3614618" cy="2123242"/>
          </a:xfrm>
          <a:prstGeom prst="roundRect">
            <a:avLst>
              <a:gd name="adj" fmla="val 1691"/>
            </a:avLst>
          </a:prstGeom>
          <a:solidFill>
            <a:srgbClr val="304755"/>
          </a:solidFill>
          <a:ln/>
        </p:spPr>
      </p:sp>
      <p:sp>
        <p:nvSpPr>
          <p:cNvPr id="5" name="Text 2"/>
          <p:cNvSpPr/>
          <p:nvPr/>
        </p:nvSpPr>
        <p:spPr>
          <a:xfrm>
            <a:off x="6563439" y="337768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Claim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63439" y="3873222"/>
            <a:ext cx="313598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No correlation between COVID cases and P&amp;G stock price.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10178058" y="3138368"/>
            <a:ext cx="3614618" cy="2123242"/>
          </a:xfrm>
          <a:prstGeom prst="roundRect">
            <a:avLst>
              <a:gd name="adj" fmla="val 1691"/>
            </a:avLst>
          </a:prstGeom>
          <a:solidFill>
            <a:srgbClr val="304755"/>
          </a:solidFill>
          <a:ln/>
        </p:spPr>
      </p:sp>
      <p:sp>
        <p:nvSpPr>
          <p:cNvPr id="8" name="Text 5"/>
          <p:cNvSpPr/>
          <p:nvPr/>
        </p:nvSpPr>
        <p:spPr>
          <a:xfrm>
            <a:off x="10417373" y="337768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Significance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417373" y="3873222"/>
            <a:ext cx="3135987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Market confidence during a public health crisis impacts investor behavior.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6324124" y="5500926"/>
            <a:ext cx="7468553" cy="1357193"/>
          </a:xfrm>
          <a:prstGeom prst="roundRect">
            <a:avLst>
              <a:gd name="adj" fmla="val 2646"/>
            </a:avLst>
          </a:prstGeom>
          <a:solidFill>
            <a:srgbClr val="304755"/>
          </a:solidFill>
          <a:ln/>
        </p:spPr>
      </p:sp>
      <p:sp>
        <p:nvSpPr>
          <p:cNvPr id="11" name="Text 8"/>
          <p:cNvSpPr/>
          <p:nvPr/>
        </p:nvSpPr>
        <p:spPr>
          <a:xfrm>
            <a:off x="6563439" y="574024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Context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63439" y="6235779"/>
            <a:ext cx="698992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COVID caused global uncertainty affecting stock markets worldwide.</a:t>
            </a:r>
            <a:endParaRPr lang="en-US" sz="185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2890AC8-3758-4AEF-A4CD-6D8F591B1DFA}"/>
              </a:ext>
            </a:extLst>
          </p:cNvPr>
          <p:cNvSpPr/>
          <p:nvPr/>
        </p:nvSpPr>
        <p:spPr>
          <a:xfrm>
            <a:off x="12003825" y="7108267"/>
            <a:ext cx="2512275" cy="1007034"/>
          </a:xfrm>
          <a:prstGeom prst="rect">
            <a:avLst/>
          </a:prstGeom>
          <a:solidFill>
            <a:srgbClr val="112836"/>
          </a:solidFill>
          <a:ln>
            <a:solidFill>
              <a:srgbClr val="1128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362908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Hypothesis 1: Methodology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324124" y="3129915"/>
            <a:ext cx="179427" cy="1261586"/>
          </a:xfrm>
          <a:prstGeom prst="roundRect">
            <a:avLst>
              <a:gd name="adj" fmla="val 20012"/>
            </a:avLst>
          </a:prstGeom>
          <a:solidFill>
            <a:srgbClr val="304755"/>
          </a:solidFill>
          <a:ln/>
        </p:spPr>
      </p:sp>
      <p:sp>
        <p:nvSpPr>
          <p:cNvPr id="5" name="Text 2"/>
          <p:cNvSpPr/>
          <p:nvPr/>
        </p:nvSpPr>
        <p:spPr>
          <a:xfrm>
            <a:off x="6862524" y="312991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Data Sources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862524" y="3625453"/>
            <a:ext cx="693015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COVID-19 weekly new cases (U.S.) and P&amp;G stock prices (2017–2025).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6683097" y="4630817"/>
            <a:ext cx="179427" cy="878562"/>
          </a:xfrm>
          <a:prstGeom prst="roundRect">
            <a:avLst>
              <a:gd name="adj" fmla="val 20012"/>
            </a:avLst>
          </a:prstGeom>
          <a:solidFill>
            <a:srgbClr val="304755"/>
          </a:solidFill>
          <a:ln/>
        </p:spPr>
      </p:sp>
      <p:sp>
        <p:nvSpPr>
          <p:cNvPr id="8" name="Text 5"/>
          <p:cNvSpPr/>
          <p:nvPr/>
        </p:nvSpPr>
        <p:spPr>
          <a:xfrm>
            <a:off x="7221498" y="463081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Preprocessing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221498" y="5126355"/>
            <a:ext cx="6571178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Aligned data by Sundays and filtered to COVID date range.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7042190" y="5748695"/>
            <a:ext cx="179427" cy="878562"/>
          </a:xfrm>
          <a:prstGeom prst="roundRect">
            <a:avLst>
              <a:gd name="adj" fmla="val 20012"/>
            </a:avLst>
          </a:prstGeom>
          <a:solidFill>
            <a:srgbClr val="304755"/>
          </a:solidFill>
          <a:ln/>
        </p:spPr>
      </p:sp>
      <p:sp>
        <p:nvSpPr>
          <p:cNvPr id="11" name="Text 8"/>
          <p:cNvSpPr/>
          <p:nvPr/>
        </p:nvSpPr>
        <p:spPr>
          <a:xfrm>
            <a:off x="7580590" y="574869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Analysis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580590" y="6244233"/>
            <a:ext cx="621208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Applied Pearson and Spearman correlation tests for relations.</a:t>
            </a:r>
            <a:endParaRPr lang="en-US" sz="185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143B7F7-C819-447C-88AE-3AC2278B8AA0}"/>
              </a:ext>
            </a:extLst>
          </p:cNvPr>
          <p:cNvSpPr/>
          <p:nvPr/>
        </p:nvSpPr>
        <p:spPr>
          <a:xfrm>
            <a:off x="12003825" y="7108267"/>
            <a:ext cx="2512275" cy="1007034"/>
          </a:xfrm>
          <a:prstGeom prst="rect">
            <a:avLst/>
          </a:prstGeom>
          <a:solidFill>
            <a:srgbClr val="112836"/>
          </a:solidFill>
          <a:ln>
            <a:solidFill>
              <a:srgbClr val="1128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D8D76BCA-8041-4056-854D-A2C7F831D0AA}"/>
              </a:ext>
            </a:extLst>
          </p:cNvPr>
          <p:cNvSpPr/>
          <p:nvPr/>
        </p:nvSpPr>
        <p:spPr>
          <a:xfrm>
            <a:off x="5908261" y="243778"/>
            <a:ext cx="3305532" cy="4131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250"/>
              </a:lnSpc>
              <a:buNone/>
            </a:pPr>
            <a:r>
              <a:rPr lang="en-US" sz="2600" dirty="0">
                <a:solidFill>
                  <a:srgbClr val="FFFFFF"/>
                </a:solidFill>
                <a:latin typeface="Bahnschrift" panose="020B0502040204020203" pitchFamily="34" charset="0"/>
                <a:ea typeface="Fraunces Medium" pitchFamily="34" charset="-122"/>
                <a:cs typeface="Fraunces Medium" pitchFamily="34" charset="-120"/>
              </a:rPr>
              <a:t>Data Visualization</a:t>
            </a:r>
            <a:endParaRPr lang="en-US" sz="2600" dirty="0">
              <a:latin typeface="Bahnschrift" panose="020B050204020402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918119C-BF00-4D9E-9707-E149DE009CFA}"/>
              </a:ext>
            </a:extLst>
          </p:cNvPr>
          <p:cNvSpPr/>
          <p:nvPr/>
        </p:nvSpPr>
        <p:spPr>
          <a:xfrm>
            <a:off x="12003825" y="7108267"/>
            <a:ext cx="2512275" cy="1007034"/>
          </a:xfrm>
          <a:prstGeom prst="rect">
            <a:avLst/>
          </a:prstGeom>
          <a:solidFill>
            <a:srgbClr val="112836"/>
          </a:solidFill>
          <a:ln>
            <a:solidFill>
              <a:srgbClr val="1128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FD1C66F-3E27-422E-90E3-0B350E7E3C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396" y="1058779"/>
            <a:ext cx="14175607" cy="6208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9468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D8D76BCA-8041-4056-854D-A2C7F831D0AA}"/>
              </a:ext>
            </a:extLst>
          </p:cNvPr>
          <p:cNvSpPr/>
          <p:nvPr/>
        </p:nvSpPr>
        <p:spPr>
          <a:xfrm>
            <a:off x="5908261" y="243778"/>
            <a:ext cx="3305532" cy="4131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250"/>
              </a:lnSpc>
              <a:buNone/>
            </a:pPr>
            <a:r>
              <a:rPr lang="en-US" sz="2600" dirty="0">
                <a:solidFill>
                  <a:srgbClr val="FFFFFF"/>
                </a:solidFill>
                <a:latin typeface="Bahnschrift" panose="020B0502040204020203" pitchFamily="34" charset="0"/>
                <a:ea typeface="Fraunces Medium" pitchFamily="34" charset="-122"/>
                <a:cs typeface="Fraunces Medium" pitchFamily="34" charset="-120"/>
              </a:rPr>
              <a:t>Data Visualization</a:t>
            </a:r>
            <a:endParaRPr lang="en-US" sz="2600" dirty="0">
              <a:latin typeface="Bahnschrift" panose="020B050204020402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918119C-BF00-4D9E-9707-E149DE009CFA}"/>
              </a:ext>
            </a:extLst>
          </p:cNvPr>
          <p:cNvSpPr/>
          <p:nvPr/>
        </p:nvSpPr>
        <p:spPr>
          <a:xfrm>
            <a:off x="12003825" y="7108267"/>
            <a:ext cx="2512275" cy="1007034"/>
          </a:xfrm>
          <a:prstGeom prst="rect">
            <a:avLst/>
          </a:prstGeom>
          <a:solidFill>
            <a:srgbClr val="112836"/>
          </a:solidFill>
          <a:ln>
            <a:solidFill>
              <a:srgbClr val="1128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AC1648-6D58-40DF-BB11-D532B21DCD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277" y="1170873"/>
            <a:ext cx="14303823" cy="626444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810048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D8D76BCA-8041-4056-854D-A2C7F831D0AA}"/>
              </a:ext>
            </a:extLst>
          </p:cNvPr>
          <p:cNvSpPr/>
          <p:nvPr/>
        </p:nvSpPr>
        <p:spPr>
          <a:xfrm>
            <a:off x="5908261" y="243778"/>
            <a:ext cx="3305532" cy="4131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250"/>
              </a:lnSpc>
              <a:buNone/>
            </a:pPr>
            <a:r>
              <a:rPr lang="en-US" sz="2600" dirty="0">
                <a:solidFill>
                  <a:srgbClr val="FFFFFF"/>
                </a:solidFill>
                <a:latin typeface="Bahnschrift" panose="020B0502040204020203" pitchFamily="34" charset="0"/>
                <a:ea typeface="Fraunces Medium" pitchFamily="34" charset="-122"/>
                <a:cs typeface="Fraunces Medium" pitchFamily="34" charset="-120"/>
              </a:rPr>
              <a:t>Correlation results</a:t>
            </a:r>
            <a:endParaRPr lang="en-US" sz="2600" dirty="0">
              <a:latin typeface="Bahnschrift" panose="020B050204020402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918119C-BF00-4D9E-9707-E149DE009CFA}"/>
              </a:ext>
            </a:extLst>
          </p:cNvPr>
          <p:cNvSpPr/>
          <p:nvPr/>
        </p:nvSpPr>
        <p:spPr>
          <a:xfrm>
            <a:off x="12003825" y="7108267"/>
            <a:ext cx="2512275" cy="1007034"/>
          </a:xfrm>
          <a:prstGeom prst="rect">
            <a:avLst/>
          </a:prstGeom>
          <a:solidFill>
            <a:srgbClr val="112836"/>
          </a:solidFill>
          <a:ln>
            <a:solidFill>
              <a:srgbClr val="1128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5D6B4E-AB77-46DC-88AD-F8D896EA41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375" y="1716506"/>
            <a:ext cx="6629405" cy="44196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0196737-B19D-41EE-A480-C1623FD70E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1716506"/>
            <a:ext cx="6629404" cy="4419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0826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D8D76BCA-8041-4056-854D-A2C7F831D0AA}"/>
              </a:ext>
            </a:extLst>
          </p:cNvPr>
          <p:cNvSpPr/>
          <p:nvPr/>
        </p:nvSpPr>
        <p:spPr>
          <a:xfrm>
            <a:off x="5908261" y="243778"/>
            <a:ext cx="3305532" cy="4131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250"/>
              </a:lnSpc>
              <a:buNone/>
            </a:pPr>
            <a:r>
              <a:rPr lang="en-US" sz="2600" dirty="0">
                <a:solidFill>
                  <a:srgbClr val="FFFFFF"/>
                </a:solidFill>
                <a:latin typeface="Bahnschrift" panose="020B0502040204020203" pitchFamily="34" charset="0"/>
                <a:ea typeface="Fraunces Medium" pitchFamily="34" charset="-122"/>
                <a:cs typeface="Fraunces Medium" pitchFamily="34" charset="-120"/>
              </a:rPr>
              <a:t>Data Visualization</a:t>
            </a:r>
            <a:endParaRPr lang="en-US" sz="2600" dirty="0">
              <a:latin typeface="Bahnschrift" panose="020B050204020402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918119C-BF00-4D9E-9707-E149DE009CFA}"/>
              </a:ext>
            </a:extLst>
          </p:cNvPr>
          <p:cNvSpPr/>
          <p:nvPr/>
        </p:nvSpPr>
        <p:spPr>
          <a:xfrm>
            <a:off x="12003825" y="7108267"/>
            <a:ext cx="2512275" cy="1007034"/>
          </a:xfrm>
          <a:prstGeom prst="rect">
            <a:avLst/>
          </a:prstGeom>
          <a:solidFill>
            <a:srgbClr val="112836"/>
          </a:solidFill>
          <a:ln>
            <a:solidFill>
              <a:srgbClr val="1128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108D3D-35BA-4F71-A2A7-4E246A552E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4019" y="890335"/>
            <a:ext cx="10042362" cy="685800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624221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6E5A51B-E1D7-48A0-99F7-102AA0AE6DC8}"/>
              </a:ext>
            </a:extLst>
          </p:cNvPr>
          <p:cNvSpPr/>
          <p:nvPr/>
        </p:nvSpPr>
        <p:spPr>
          <a:xfrm>
            <a:off x="12003825" y="7108267"/>
            <a:ext cx="2512275" cy="1007034"/>
          </a:xfrm>
          <a:prstGeom prst="rect">
            <a:avLst/>
          </a:prstGeom>
          <a:solidFill>
            <a:srgbClr val="112836"/>
          </a:solidFill>
          <a:ln>
            <a:solidFill>
              <a:srgbClr val="1128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794986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ESG Strategy Insights</a:t>
            </a:r>
            <a:endParaRPr lang="en-US" sz="44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724" y="3561993"/>
            <a:ext cx="1196816" cy="143625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393513" y="380130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Hypothesis 2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393513" y="4296847"/>
            <a:ext cx="591276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ESG strategy impact on consumers</a:t>
            </a:r>
            <a:endParaRPr lang="en-US" sz="18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724" y="4998244"/>
            <a:ext cx="1196816" cy="143625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393513" y="523755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Hypothesis 3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393513" y="5733098"/>
            <a:ext cx="591276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ESG data gaps for targeting</a:t>
            </a:r>
            <a:endParaRPr lang="en-US" sz="18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847</TotalTime>
  <Words>460</Words>
  <Application>Microsoft Office PowerPoint</Application>
  <PresentationFormat>Custom</PresentationFormat>
  <Paragraphs>92</Paragraphs>
  <Slides>20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Cabin</vt:lpstr>
      <vt:lpstr>Unbounded</vt:lpstr>
      <vt:lpstr>Arial</vt:lpstr>
      <vt:lpstr>Bahnschrift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Bhupender Kumar</cp:lastModifiedBy>
  <cp:revision>10</cp:revision>
  <dcterms:created xsi:type="dcterms:W3CDTF">2025-05-12T22:52:10Z</dcterms:created>
  <dcterms:modified xsi:type="dcterms:W3CDTF">2025-05-13T14:57:01Z</dcterms:modified>
</cp:coreProperties>
</file>